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856" r:id="rId4"/>
    <p:sldId id="890" r:id="rId5"/>
    <p:sldId id="893" r:id="rId6"/>
    <p:sldId id="898" r:id="rId7"/>
    <p:sldId id="895" r:id="rId8"/>
    <p:sldId id="896" r:id="rId9"/>
    <p:sldId id="897" r:id="rId10"/>
    <p:sldId id="899" r:id="rId11"/>
    <p:sldId id="900" r:id="rId12"/>
    <p:sldId id="901" r:id="rId13"/>
    <p:sldId id="902" r:id="rId14"/>
    <p:sldId id="903" r:id="rId15"/>
    <p:sldId id="904" r:id="rId16"/>
    <p:sldId id="905" r:id="rId17"/>
    <p:sldId id="887" r:id="rId18"/>
    <p:sldId id="909" r:id="rId19"/>
    <p:sldId id="891" r:id="rId20"/>
    <p:sldId id="910" r:id="rId21"/>
    <p:sldId id="911" r:id="rId22"/>
    <p:sldId id="912" r:id="rId23"/>
    <p:sldId id="913" r:id="rId24"/>
    <p:sldId id="914" r:id="rId25"/>
    <p:sldId id="915" r:id="rId26"/>
    <p:sldId id="919" r:id="rId27"/>
    <p:sldId id="916" r:id="rId28"/>
    <p:sldId id="917" r:id="rId29"/>
    <p:sldId id="918" r:id="rId30"/>
    <p:sldId id="927" r:id="rId31"/>
    <p:sldId id="928" r:id="rId32"/>
    <p:sldId id="908" r:id="rId33"/>
    <p:sldId id="920" r:id="rId34"/>
    <p:sldId id="929" r:id="rId35"/>
    <p:sldId id="921" r:id="rId36"/>
    <p:sldId id="922" r:id="rId37"/>
    <p:sldId id="923" r:id="rId38"/>
    <p:sldId id="926" r:id="rId39"/>
    <p:sldId id="924" r:id="rId40"/>
    <p:sldId id="925" r:id="rId41"/>
    <p:sldId id="930" r:id="rId42"/>
    <p:sldId id="935" r:id="rId43"/>
    <p:sldId id="931" r:id="rId44"/>
    <p:sldId id="932" r:id="rId45"/>
    <p:sldId id="933" r:id="rId46"/>
    <p:sldId id="934" r:id="rId47"/>
    <p:sldId id="331" r:id="rId48"/>
    <p:sldId id="332" r:id="rId49"/>
    <p:sldId id="418" r:id="rId50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2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  <p:pic>
        <p:nvPicPr>
          <p:cNvPr id="2050" name="Picture 2" descr="Padrão MVC (Model-View-Controller) Tutorial">
            <a:extLst>
              <a:ext uri="{FF2B5EF4-FFF2-40B4-BE49-F238E27FC236}">
                <a16:creationId xmlns:a16="http://schemas.microsoft.com/office/drawing/2014/main" id="{EDAD95FE-4F9A-419A-D0FA-C2434AA6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842992"/>
            <a:ext cx="10766962" cy="3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0A308-9989-0C30-83F0-9C262F0D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alta de separação clara entre as diferentes camadas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responsabilidades do sistema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4DC16-82D8-1B9A-DD21-B6298C477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6849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ABBF7E-B1F4-4D51-3953-8B00F88C8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eparar a lógica do negócio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apresentação dos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e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9F054A-34A2-256A-8B08-BA61C477BF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96046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Quando a lógica de 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separada do código de negócio, cria-se liberdade à pessoa desenvolvedora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1512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front-</a:t>
            </a: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não precisa se preocupar com códigos que constroem as regras de negócio da aplicação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82377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estamos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camada de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é a responsável por apresentar os dados do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96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possível incluir recursos como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HTML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enquanto o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o intermediário entre 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32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7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04A565-FA08-58D1-F249-635F3C6B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da lição de hoje é conhecer uma das divisões mais importantes no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desenvolvimento de aplicações web, que é entre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fron-tend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9392A0-C7A7-48B7-976C-62E6500A77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27070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LIÇÃO 16 – CONCEITO DE FRONT E BACK-END, SPA E SCRIPTS DO LADO DO SERVIDOR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379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9D88A5-EC42-B1ED-81A0-4B390536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rquitetura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desenvolvimento de aplicações web que se caracteriza por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carregar todo o conteúdo da aplicação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uma única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40B917-797C-5BF3-C117-D3FAC8F2D8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126830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</a:p>
          <a:p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lang="pt-BR" sz="4000" b="0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de Página Única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33503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6833600-A790-1A49-31DA-6C4C8B69A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odo o conteúdo é carregado dinamicamente por meio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requisições assíncronas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ao servidor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A2356-66A2-FA67-F631-31994E9621D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65374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08F4CC-C373-D79A-DBAD-9A744EF8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uncionamento dos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Scripts do lado do servidor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server-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side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scripts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5F5F57-9E8C-7136-8ACA-3CAEFE38BF9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LADO DO SERVIDOR</a:t>
            </a:r>
          </a:p>
        </p:txBody>
      </p:sp>
    </p:spTree>
    <p:extLst>
      <p:ext uri="{BB962C8B-B14F-4D97-AF65-F5344CB8AC3E}">
        <p14:creationId xmlns:p14="http://schemas.microsoft.com/office/powerpoint/2010/main" val="144814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5A6CC0-827B-1143-E901-9ADAE9ECF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Já 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ercebeu um breve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intervalo de tempo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ao clicar em um item de menu em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web?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B8964F-A80D-6B33-93D3-4D4BEB30A4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 NO FRONT-END</a:t>
            </a:r>
          </a:p>
        </p:txBody>
      </p:sp>
    </p:spTree>
    <p:extLst>
      <p:ext uri="{BB962C8B-B14F-4D97-AF65-F5344CB8AC3E}">
        <p14:creationId xmlns:p14="http://schemas.microsoft.com/office/powerpoint/2010/main" val="177916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EFEDE2-3BF9-CBB1-0E3D-30851E209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Fazer uso de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tornando a experiência do usuário mais fluida e responsiva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3B6193-2F01-FE4C-63D3-54076D2511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38461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92FB8EC-D8BC-98E7-FF7E-F42E06A92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O QUE É RESPONSIVO?</a:t>
            </a:r>
          </a:p>
          <a:p>
            <a:endParaRPr lang="pt-BR" sz="4000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i="1" dirty="0">
                <a:solidFill>
                  <a:srgbClr val="000000"/>
                </a:solidFill>
                <a:latin typeface="Calibri" panose="020F0502020204030204" pitchFamily="34" charset="0"/>
              </a:rPr>
              <a:t>"Responsivo" é um termo frequentemente usado na área de design e desenvolvimento web para descrever a capacidade de um site ou aplicativo web de se adaptar e funcionar bem em diferentes dispositivos e tamanhos de tela</a:t>
            </a:r>
          </a:p>
        </p:txBody>
      </p:sp>
      <p:pic>
        <p:nvPicPr>
          <p:cNvPr id="5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6A95ABDB-1390-DBD2-A13E-00863C7A745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1168" b="11168"/>
          <a:stretch>
            <a:fillRect/>
          </a:stretch>
        </p:blipFill>
        <p:spPr>
          <a:xfrm>
            <a:off x="6708265" y="1959833"/>
            <a:ext cx="5058032" cy="2215880"/>
          </a:xfrm>
        </p:spPr>
      </p:pic>
    </p:spTree>
    <p:extLst>
      <p:ext uri="{BB962C8B-B14F-4D97-AF65-F5344CB8AC3E}">
        <p14:creationId xmlns:p14="http://schemas.microsoft.com/office/powerpoint/2010/main" val="113344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A5FB521-8825-70C4-4880-412703291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página principal da aplicação é carregada uma única vez no início, e o restante do conteúdo é buscado e exibido dinamicamente conforme necessário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96815F-69E5-CB74-890E-1F7C7BA60C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CARREGAMENTO INICIAL RÁPIDO</a:t>
            </a:r>
          </a:p>
        </p:txBody>
      </p:sp>
    </p:spTree>
    <p:extLst>
      <p:ext uri="{BB962C8B-B14F-4D97-AF65-F5344CB8AC3E}">
        <p14:creationId xmlns:p14="http://schemas.microsoft.com/office/powerpoint/2010/main" val="253053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1964AE-365F-9AA0-E225-7B19E96E6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852295" cy="4151408"/>
          </a:xfrm>
        </p:spPr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As transições entre páginas ou estados do aplicativo são tratadas no lado do cliente usando um sistema de roteamento </a:t>
            </a:r>
            <a:r>
              <a:rPr lang="pt-BR" sz="3600" b="0" i="0" dirty="0" err="1">
                <a:solidFill>
                  <a:srgbClr val="374151"/>
                </a:solidFill>
                <a:effectLst/>
                <a:latin typeface="Söhne"/>
              </a:rPr>
              <a:t>JavaScript</a:t>
            </a:r>
            <a:endParaRPr lang="pt-BR" sz="3600" dirty="0">
              <a:solidFill>
                <a:srgbClr val="374151"/>
              </a:solidFill>
              <a:latin typeface="Söhne"/>
            </a:endParaRP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Isso significa que as </a:t>
            </a:r>
            <a:r>
              <a:rPr lang="pt-BR" sz="3600" b="0" i="0" dirty="0" err="1">
                <a:solidFill>
                  <a:srgbClr val="374151"/>
                </a:solidFill>
                <a:effectLst/>
                <a:latin typeface="Söhne"/>
              </a:rPr>
              <a:t>URLs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 geralmente não mudam completamente quando você navega em uma SPA, apenas o conteúdo da página é atualizado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C778D9-793C-F9F7-A3C8-A344A1132C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effectLst/>
                <a:latin typeface="Söhne"/>
              </a:rPr>
              <a:t>ROTEAMENTO DO LADO DO CLIENTE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406260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9F17E5-386B-0D47-8421-3CF3434BE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Os elementos na página respondem imediatamente às ações do usuário, como clicar em botões ou preencher formulários</a:t>
            </a:r>
          </a:p>
          <a:p>
            <a:r>
              <a:rPr lang="pt-BR" sz="4000" dirty="0">
                <a:solidFill>
                  <a:srgbClr val="374151"/>
                </a:solidFill>
                <a:latin typeface="Söhne"/>
              </a:rPr>
              <a:t>A página não é recarregada a todo momento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745928-441C-CC30-515A-7037DF1AAE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effectLst/>
                <a:latin typeface="Söhne"/>
              </a:rPr>
              <a:t>INTERAÇÃO DINÂMICA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0386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F1182A-13CC-E5E1-E8DB-4E76C789A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4000" dirty="0">
                <a:solidFill>
                  <a:srgbClr val="374151"/>
                </a:solidFill>
                <a:latin typeface="Söhne"/>
              </a:rPr>
              <a:t>Para manter o desempenho da SPA, é importante garantir que os recursos sejam carregados de forma assíncrona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0E21AB-7B2C-4CDD-57B6-4C0E7BDC57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CARREGAMENTO ASSÍNCRONO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77167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7F1182A-13CC-E5E1-E8DB-4E76C789A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Assíncrono refere-se a operações que ocorrem independentemente do fluxo principal de um programa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operações assíncronas não bloqueiam a execução subsequente do código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0E21AB-7B2C-4CDD-57B6-4C0E7BDC57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CARREGAMENTO ASSÍNCRONO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8160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27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13743F-4C0A-A240-64B5-B390598BB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Söhne"/>
              </a:rPr>
              <a:t>Vamos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criar uma aplicação de lista de tarefas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APP vai permitir adicionar e remover tarefas sem recarregar 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55CB7B-508A-1759-F670-377B6A101D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PRÁTICA</a:t>
            </a:r>
          </a:p>
        </p:txBody>
      </p:sp>
    </p:spTree>
    <p:extLst>
      <p:ext uri="{BB962C8B-B14F-4D97-AF65-F5344CB8AC3E}">
        <p14:creationId xmlns:p14="http://schemas.microsoft.com/office/powerpoint/2010/main" val="2203486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046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front-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09840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1734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42992"/>
            <a:ext cx="11556999" cy="3766178"/>
          </a:xfrm>
        </p:spPr>
        <p:txBody>
          <a:bodyPr>
            <a:noAutofit/>
          </a:bodyPr>
          <a:lstStyle/>
          <a:p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processa_formulario.php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="post"&gt; 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"&gt;Nome:&lt;/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endParaRPr lang="pt-BR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13655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Toda vez que um evento é gerado — por exemplo, clica em um botão “enviar” de um formulário —, existe uma interação entre o navegador e o servidor web, ou seja, uma interação entre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o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347971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Navegador envia uma requisição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servidor, e este a processa e devolve a resposta no formato de uma nova página a ser exibida 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53795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15: MODELO CLIENTE – SERVIDOR E PADRÃO MVC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2670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Sempre existirá certo atraso na comunicação entre o navegador e o servidor web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805532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6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SCRIPTS DO LADO DO SERVIDOR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5955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819A59-4DDC-97CA-76FE-CD3DAB9BC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erver-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side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scripts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são códigos executados em um servidor web, antes que o conteúdo de uma página seja enviado ao navegador do usuário</a:t>
            </a:r>
          </a:p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Scripts do front-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são executados no navegador do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EFDAD-849A-1EAC-5DC2-12861EF143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SCRIPTS DO LADO DO SERVIDOR</a:t>
            </a:r>
          </a:p>
        </p:txBody>
      </p:sp>
    </p:spTree>
    <p:extLst>
      <p:ext uri="{BB962C8B-B14F-4D97-AF65-F5344CB8AC3E}">
        <p14:creationId xmlns:p14="http://schemas.microsoft.com/office/powerpoint/2010/main" val="246925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819A59-4DDC-97CA-76FE-CD3DAB9BC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ão escritos em linguagens de programação que são executadas em servidores web, como PHP, Ruby, Python, Java e, até mesmo,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do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EFDAD-849A-1EAC-5DC2-12861EF143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SCRIPTS DO LADO DO SERVIDOR</a:t>
            </a:r>
          </a:p>
        </p:txBody>
      </p:sp>
    </p:spTree>
    <p:extLst>
      <p:ext uri="{BB962C8B-B14F-4D97-AF65-F5344CB8AC3E}">
        <p14:creationId xmlns:p14="http://schemas.microsoft.com/office/powerpoint/2010/main" val="700564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4FE342A3-F711-B0C7-0996-1E5E52EA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16" y="996782"/>
            <a:ext cx="1981200" cy="29337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EFDAD-849A-1EAC-5DC2-12861EF143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SCRIPTS DO LADO DO SERVIDOR</a:t>
            </a:r>
          </a:p>
        </p:txBody>
      </p:sp>
      <p:pic>
        <p:nvPicPr>
          <p:cNvPr id="5" name="Imagem 4" descr="Uma imagem contendo Círculo&#10;&#10;Descrição gerada automaticamente">
            <a:extLst>
              <a:ext uri="{FF2B5EF4-FFF2-40B4-BE49-F238E27FC236}">
                <a16:creationId xmlns:a16="http://schemas.microsoft.com/office/drawing/2014/main" id="{6F255EDC-C348-ECC0-F59A-9913783F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64" y="3662246"/>
            <a:ext cx="6604000" cy="2514600"/>
          </a:xfrm>
          <a:prstGeom prst="rect">
            <a:avLst/>
          </a:prstGeom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A45B77B1-ABBB-E01C-8149-6F24A2FE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40" y="1275316"/>
            <a:ext cx="4749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7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63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9EE5D6-8F5D-E3D2-786D-8D2A6067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cliente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 um determinado serviço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por meio do envio de requisições ao servidor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servidor</a:t>
            </a:r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oferece os serviços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aos seus clientes, ou seja, é onde são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processadas as tarefas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solicitadas, e, na sequência, devolve uma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 ao cliente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</p:spTree>
    <p:extLst>
      <p:ext uri="{BB962C8B-B14F-4D97-AF65-F5344CB8AC3E}">
        <p14:creationId xmlns:p14="http://schemas.microsoft.com/office/powerpoint/2010/main" val="24270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  <p:sp>
        <p:nvSpPr>
          <p:cNvPr id="4" name="AutoShape 2" descr="Material Didático - IMD">
            <a:extLst>
              <a:ext uri="{FF2B5EF4-FFF2-40B4-BE49-F238E27FC236}">
                <a16:creationId xmlns:a16="http://schemas.microsoft.com/office/drawing/2014/main" id="{80EAFD3D-97C9-D80A-A538-1520FA92AF84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308AE4-A54F-6FFD-2377-1693462E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52" y="1513490"/>
            <a:ext cx="9380223" cy="4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padrão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MVC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Modelo, Visão e Controlador, em português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20112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arquitetura MVC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interface gráfica é formada por objetos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camada de visão e por controladores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são as classes que tratam e interpretam os eventos gerados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requisições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camada de 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63642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retornadas pela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camada de modelo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que, por sua vez, são classes que armazenam os dados pela aplicação e que têm a ver com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domínio do sistema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130139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938</Words>
  <Application>Microsoft Macintosh PowerPoint</Application>
  <PresentationFormat>Widescreen</PresentationFormat>
  <Paragraphs>92</Paragraphs>
  <Slides>49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Calibri</vt:lpstr>
      <vt:lpstr>Oswald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15: MODELO CLIENTE – SERVIDOR E PADRÃO MVC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 HOJE?</vt:lpstr>
      <vt:lpstr>Apresentação do PowerPoint</vt:lpstr>
      <vt:lpstr>LIÇÃO 16 – CONCEITO DE FRONT E BACK-END, SPA E SCRIPTS DO LADO DO SERVIDOR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FRONT-END – BACK-END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SCRIPTS DO LADO DO SERVIDOR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206</cp:revision>
  <dcterms:created xsi:type="dcterms:W3CDTF">2020-01-23T19:05:58Z</dcterms:created>
  <dcterms:modified xsi:type="dcterms:W3CDTF">2023-09-18T02:56:07Z</dcterms:modified>
</cp:coreProperties>
</file>